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C4B7FB6-BAA5-35A3-1D1E-A9434C8CA08B}" v="1564" dt="2020-05-25T00:33:57.870"/>
    <p1510:client id="{4C9A59A2-8893-2A91-E117-868ACABC0080}" v="533" dt="2020-05-24T15:59:22.639"/>
    <p1510:client id="{5B9D3FC5-C6D8-40A0-4A8A-C1CEA384169C}" v="41" dt="2020-05-25T00:39:59.93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2" autoAdjust="0"/>
    <p:restoredTop sz="94660"/>
  </p:normalViewPr>
  <p:slideViewPr>
    <p:cSldViewPr snapToGrid="0">
      <p:cViewPr varScale="1">
        <p:scale>
          <a:sx n="89" d="100"/>
          <a:sy n="89" d="100"/>
        </p:scale>
        <p:origin x="8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24.05.2020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10799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24.05.2020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57274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24.05.2020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122617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24.05.2020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037117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24.05.2020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763698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24.05.2020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257622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24.05.2020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0027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24.05.2020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953355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24.05.2020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887541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24.05.2020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656952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24.05.2020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341692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FFB779-270B-4192-84BA-A697F48306DC}" type="datetimeFigureOut">
              <a:rPr lang="ru-RU" smtClean="0"/>
              <a:t>24.05.2020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549794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openxmlformats.org/officeDocument/2006/relationships/image" Target="../media/image15.jpeg"/><Relationship Id="rId7" Type="http://schemas.openxmlformats.org/officeDocument/2006/relationships/image" Target="../media/image19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jpeg"/><Relationship Id="rId9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452282" y="611375"/>
            <a:ext cx="9144000" cy="2387600"/>
          </a:xfrm>
        </p:spPr>
        <p:txBody>
          <a:bodyPr/>
          <a:lstStyle/>
          <a:p>
            <a:r>
              <a:rPr lang="ru-RU" sz="4400" dirty="0">
                <a:cs typeface="Calibri Light"/>
              </a:rPr>
              <a:t>Интерференция в рассеянном свете</a:t>
            </a:r>
            <a:endParaRPr lang="ru-RU" sz="4400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7234518" y="3189661"/>
            <a:ext cx="3361765" cy="165576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dirty="0">
                <a:cs typeface="Calibri"/>
              </a:rPr>
              <a:t>Артём Подлесный</a:t>
            </a:r>
          </a:p>
          <a:p>
            <a:pPr lvl="3"/>
            <a:r>
              <a:rPr lang="ru-RU" dirty="0">
                <a:cs typeface="Calibri"/>
              </a:rPr>
              <a:t>827 группа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D67859-2F83-43D4-B9B3-A809A9BEDA24}"/>
              </a:ext>
            </a:extLst>
          </p:cNvPr>
          <p:cNvSpPr txBox="1"/>
          <p:nvPr/>
        </p:nvSpPr>
        <p:spPr>
          <a:xfrm>
            <a:off x="1792943" y="4949426"/>
            <a:ext cx="7697050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1600" dirty="0">
                <a:cs typeface="Calibri"/>
              </a:rPr>
              <a:t>Цель работы:</a:t>
            </a:r>
          </a:p>
          <a:p>
            <a:r>
              <a:rPr lang="ru-RU" sz="1600" dirty="0">
                <a:cs typeface="Calibri"/>
              </a:rPr>
              <a:t>Провести наглядную демонстрацию явления интерференции в домашней обстановке.</a:t>
            </a:r>
          </a:p>
          <a:p>
            <a:r>
              <a:rPr lang="ru-RU" sz="1600" dirty="0">
                <a:cs typeface="Calibri"/>
              </a:rPr>
              <a:t>Определить толщину зеркала с помощью источников известной </a:t>
            </a:r>
            <a:r>
              <a:rPr lang="ru-RU" sz="1600">
                <a:cs typeface="Calibri"/>
              </a:rPr>
              <a:t>длины волны.</a:t>
            </a:r>
          </a:p>
        </p:txBody>
      </p:sp>
    </p:spTree>
    <p:extLst>
      <p:ext uri="{BB962C8B-B14F-4D97-AF65-F5344CB8AC3E}">
        <p14:creationId xmlns:p14="http://schemas.microsoft.com/office/powerpoint/2010/main" val="13516515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6">
            <a:extLst>
              <a:ext uri="{FF2B5EF4-FFF2-40B4-BE49-F238E27FC236}">
                <a16:creationId xmlns:a16="http://schemas.microsoft.com/office/drawing/2014/main" id="{FFD48BC7-DC40-47DE-87EE-9F4B6ECB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Freeform: Shape 8">
            <a:extLst>
              <a:ext uri="{FF2B5EF4-FFF2-40B4-BE49-F238E27FC236}">
                <a16:creationId xmlns:a16="http://schemas.microsoft.com/office/drawing/2014/main" id="{E502BBC7-2C76-46F3-BC24-5985BC13D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139700" sx="102000" sy="102000" algn="ctr" rotWithShape="0">
              <a:schemeClr val="bg1">
                <a:lumMod val="85000"/>
                <a:alpha val="3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5" name="Freeform: Shape 10">
            <a:extLst>
              <a:ext uri="{FF2B5EF4-FFF2-40B4-BE49-F238E27FC236}">
                <a16:creationId xmlns:a16="http://schemas.microsoft.com/office/drawing/2014/main" id="{C7F28D52-2A5F-4D23-81AE-7CB8B591C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664" y="0"/>
            <a:ext cx="9948672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25632F-E78A-43FA-ADEB-CBB1EE83AF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3" y="1999615"/>
            <a:ext cx="9144000" cy="27640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7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Спасибо за внимание</a:t>
            </a:r>
          </a:p>
        </p:txBody>
      </p:sp>
      <p:sp>
        <p:nvSpPr>
          <p:cNvPr id="16" name="Rectangle 12">
            <a:extLst>
              <a:ext uri="{FF2B5EF4-FFF2-40B4-BE49-F238E27FC236}">
                <a16:creationId xmlns:a16="http://schemas.microsoft.com/office/drawing/2014/main" id="{3629484E-3792-4B3D-89AD-7C8A1ED0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0" y="5524786"/>
            <a:ext cx="4754880" cy="27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349064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6838E8C-63D2-4A32-AEDF-B214C09AEF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082" y="132043"/>
            <a:ext cx="10515600" cy="1325563"/>
          </a:xfrm>
        </p:spPr>
        <p:txBody>
          <a:bodyPr/>
          <a:lstStyle/>
          <a:p>
            <a:r>
              <a:rPr lang="ru-RU" sz="4000" dirty="0">
                <a:cs typeface="Calibri Light"/>
              </a:rPr>
              <a:t>Краткая</a:t>
            </a:r>
            <a:r>
              <a:rPr lang="ru-RU" dirty="0">
                <a:cs typeface="Calibri Light"/>
              </a:rPr>
              <a:t> </a:t>
            </a:r>
            <a:r>
              <a:rPr lang="ru-RU" sz="4000" dirty="0">
                <a:cs typeface="Calibri Light"/>
              </a:rPr>
              <a:t>теория</a:t>
            </a:r>
            <a:r>
              <a:rPr lang="ru-RU" dirty="0">
                <a:cs typeface="Calibri Light"/>
              </a:rPr>
              <a:t> </a:t>
            </a:r>
            <a:r>
              <a:rPr lang="ru-RU" sz="4000" dirty="0">
                <a:cs typeface="Calibri Light"/>
              </a:rPr>
              <a:t>явления</a:t>
            </a:r>
          </a:p>
        </p:txBody>
      </p:sp>
      <p:pic>
        <p:nvPicPr>
          <p:cNvPr id="3" name="Рисунок 3" descr="Изображение выглядит как лодка, сидит, корабль, маленький&#10;&#10;Описание создано с очень высокой степенью достоверности">
            <a:extLst>
              <a:ext uri="{FF2B5EF4-FFF2-40B4-BE49-F238E27FC236}">
                <a16:creationId xmlns:a16="http://schemas.microsoft.com/office/drawing/2014/main" id="{3BA1C15C-1E0B-4AB9-A4E4-BBC859647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9841" y="1460481"/>
            <a:ext cx="3394615" cy="4737409"/>
          </a:xfrm>
          <a:prstGeom prst="rect">
            <a:avLst/>
          </a:prstGeom>
        </p:spPr>
      </p:pic>
      <p:pic>
        <p:nvPicPr>
          <p:cNvPr id="4" name="Рисунок 4" descr="Изображение выглядит как внутренний, фотография, кисть, размытый&#10;&#10;Описание создано с очень высокой степенью достоверности">
            <a:extLst>
              <a:ext uri="{FF2B5EF4-FFF2-40B4-BE49-F238E27FC236}">
                <a16:creationId xmlns:a16="http://schemas.microsoft.com/office/drawing/2014/main" id="{2A86A220-A01D-40FC-8E32-352EDC1ABA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473" y="1459549"/>
            <a:ext cx="2548054" cy="254499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31632C8-8996-43BE-8A2A-865CC4BA60EE}"/>
              </a:ext>
            </a:extLst>
          </p:cNvPr>
          <p:cNvSpPr txBox="1"/>
          <p:nvPr/>
        </p:nvSpPr>
        <p:spPr>
          <a:xfrm>
            <a:off x="1648522" y="5086815"/>
            <a:ext cx="27432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1400" dirty="0"/>
              <a:t>Интерферирующие лучи от источника L к наблюдателю E.</a:t>
            </a:r>
          </a:p>
        </p:txBody>
      </p:sp>
      <p:pic>
        <p:nvPicPr>
          <p:cNvPr id="6" name="Рисунок 6" descr="Изображение выглядит как часы&#10;&#10;Описание создано с очень высокой степенью достоверности">
            <a:extLst>
              <a:ext uri="{FF2B5EF4-FFF2-40B4-BE49-F238E27FC236}">
                <a16:creationId xmlns:a16="http://schemas.microsoft.com/office/drawing/2014/main" id="{937B982F-A2E1-4F76-B580-D7D4040FBF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180" y="5804559"/>
            <a:ext cx="3579541" cy="6851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9FECFDD-4538-4F0D-97C2-D288E82E2625}"/>
              </a:ext>
            </a:extLst>
          </p:cNvPr>
          <p:cNvSpPr txBox="1"/>
          <p:nvPr/>
        </p:nvSpPr>
        <p:spPr>
          <a:xfrm>
            <a:off x="815666" y="4095982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1400" dirty="0">
                <a:cs typeface="Calibri"/>
              </a:rPr>
              <a:t>Кольца </a:t>
            </a:r>
            <a:r>
              <a:rPr lang="ru-RU" sz="1400" dirty="0" err="1">
                <a:cs typeface="Calibri"/>
              </a:rPr>
              <a:t>Кветлета</a:t>
            </a:r>
            <a:r>
              <a:rPr lang="ru-RU" sz="1400" dirty="0">
                <a:cs typeface="Calibri"/>
              </a:rPr>
              <a:t>.</a:t>
            </a:r>
          </a:p>
        </p:txBody>
      </p:sp>
      <p:pic>
        <p:nvPicPr>
          <p:cNvPr id="8" name="Рисунок 8" descr="Изображение выглядит как лодка, сидит, вода, группа&#10;&#10;Описание создано с очень высокой степенью достоверности">
            <a:extLst>
              <a:ext uri="{FF2B5EF4-FFF2-40B4-BE49-F238E27FC236}">
                <a16:creationId xmlns:a16="http://schemas.microsoft.com/office/drawing/2014/main" id="{E312E79A-D5A4-4B10-A3D2-0C4642CD40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67725" y="899184"/>
            <a:ext cx="2551306" cy="343341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18D1FE4-D1F7-4F16-9EB9-2B4949E5C1DF}"/>
              </a:ext>
            </a:extLst>
          </p:cNvPr>
          <p:cNvSpPr txBox="1"/>
          <p:nvPr/>
        </p:nvSpPr>
        <p:spPr>
          <a:xfrm>
            <a:off x="8634296" y="4359662"/>
            <a:ext cx="27432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1400" dirty="0">
                <a:cs typeface="Calibri"/>
              </a:rPr>
              <a:t>Центральное наблюдение колец.</a:t>
            </a:r>
          </a:p>
          <a:p>
            <a:r>
              <a:rPr lang="ru-RU" sz="1400" dirty="0">
                <a:cs typeface="Calibri"/>
              </a:rPr>
              <a:t>Для малых углов справедливо:</a:t>
            </a:r>
          </a:p>
        </p:txBody>
      </p:sp>
      <p:pic>
        <p:nvPicPr>
          <p:cNvPr id="10" name="Рисунок 10" descr="Изображение выглядит как часы&#10;&#10;Описание создано с очень высокой степенью достоверности">
            <a:extLst>
              <a:ext uri="{FF2B5EF4-FFF2-40B4-BE49-F238E27FC236}">
                <a16:creationId xmlns:a16="http://schemas.microsoft.com/office/drawing/2014/main" id="{777B082D-8C5D-4542-AA8D-4672B63E8E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69350" y="4994817"/>
            <a:ext cx="3393687" cy="520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0820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1B25D2C-B9C8-43B1-BD14-8E3A8C5F81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478" y="-49634"/>
            <a:ext cx="10515600" cy="1325563"/>
          </a:xfrm>
        </p:spPr>
        <p:txBody>
          <a:bodyPr>
            <a:normAutofit/>
          </a:bodyPr>
          <a:lstStyle/>
          <a:p>
            <a:r>
              <a:rPr lang="ru-RU" sz="4000" dirty="0">
                <a:cs typeface="Calibri Light"/>
              </a:rPr>
              <a:t>Демонстрация эффекта</a:t>
            </a:r>
            <a:br>
              <a:rPr lang="ru-RU" sz="4000" dirty="0">
                <a:cs typeface="Calibri Light"/>
              </a:rPr>
            </a:br>
            <a:r>
              <a:rPr lang="ru-RU" sz="2800" dirty="0">
                <a:cs typeface="Calibri Light"/>
              </a:rPr>
              <a:t>Экспериментальная установка</a:t>
            </a:r>
          </a:p>
        </p:txBody>
      </p:sp>
      <p:pic>
        <p:nvPicPr>
          <p:cNvPr id="3" name="Рисунок 3" descr="Изображение выглядит как внутренний, стол, сидит, стул&#10;&#10;Описание создано с очень высокой степенью достоверности">
            <a:extLst>
              <a:ext uri="{FF2B5EF4-FFF2-40B4-BE49-F238E27FC236}">
                <a16:creationId xmlns:a16="http://schemas.microsoft.com/office/drawing/2014/main" id="{692FF989-120B-469F-8D0C-D92025C6E3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615" y="1275144"/>
            <a:ext cx="3471174" cy="5243331"/>
          </a:xfrm>
          <a:prstGeom prst="rect">
            <a:avLst/>
          </a:prstGeom>
        </p:spPr>
      </p:pic>
      <p:pic>
        <p:nvPicPr>
          <p:cNvPr id="4" name="Рисунок 4" descr="Изображение выглядит как внутренний, закрытый, фотография, стол&#10;&#10;Описание создано с очень высокой степенью достоверности">
            <a:extLst>
              <a:ext uri="{FF2B5EF4-FFF2-40B4-BE49-F238E27FC236}">
                <a16:creationId xmlns:a16="http://schemas.microsoft.com/office/drawing/2014/main" id="{FCAF880B-6023-4095-B755-730E2A1F3D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0240" y="1275144"/>
            <a:ext cx="2738355" cy="5243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0301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43D7E15-38CF-460A-BA16-D4759ACF8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3909" y="-160205"/>
            <a:ext cx="10515600" cy="1139710"/>
          </a:xfrm>
        </p:spPr>
        <p:txBody>
          <a:bodyPr>
            <a:normAutofit/>
          </a:bodyPr>
          <a:lstStyle/>
          <a:p>
            <a:r>
              <a:rPr lang="ru-RU" sz="2800" dirty="0">
                <a:cs typeface="Calibri Light"/>
              </a:rPr>
              <a:t>Демонстрация эффекта</a:t>
            </a:r>
          </a:p>
        </p:txBody>
      </p:sp>
      <p:pic>
        <p:nvPicPr>
          <p:cNvPr id="3" name="Рисунок 3" descr="Изображение выглядит как черный, темный, старый, гидрант&#10;&#10;Описание создано с очень высокой степенью достоверности">
            <a:extLst>
              <a:ext uri="{FF2B5EF4-FFF2-40B4-BE49-F238E27FC236}">
                <a16:creationId xmlns:a16="http://schemas.microsoft.com/office/drawing/2014/main" id="{7E19FDED-822A-4612-AB7A-3ECB935320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9" y="-32480"/>
            <a:ext cx="7796064" cy="692437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9668F2F-A760-4C1D-B6A6-10ED0C94674E}"/>
              </a:ext>
            </a:extLst>
          </p:cNvPr>
          <p:cNvSpPr txBox="1"/>
          <p:nvPr/>
        </p:nvSpPr>
        <p:spPr>
          <a:xfrm>
            <a:off x="2401229" y="6313449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ru-RU" dirty="0"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762327-368B-4207-A255-F5C9CB2CCFCA}"/>
              </a:ext>
            </a:extLst>
          </p:cNvPr>
          <p:cNvSpPr txBox="1"/>
          <p:nvPr/>
        </p:nvSpPr>
        <p:spPr>
          <a:xfrm>
            <a:off x="8495818" y="1126601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dirty="0">
                <a:cs typeface="Calibri"/>
              </a:rPr>
              <a:t>Ширина полос:</a:t>
            </a:r>
          </a:p>
        </p:txBody>
      </p:sp>
      <p:pic>
        <p:nvPicPr>
          <p:cNvPr id="17" name="Рисунок 17" descr="Изображение выглядит как объект, часы&#10;&#10;Описание создано с очень высокой степенью достоверности">
            <a:extLst>
              <a:ext uri="{FF2B5EF4-FFF2-40B4-BE49-F238E27FC236}">
                <a16:creationId xmlns:a16="http://schemas.microsoft.com/office/drawing/2014/main" id="{F01A8FBB-5835-4761-B136-21B936307E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6603" y="4313499"/>
            <a:ext cx="2920919" cy="1298293"/>
          </a:xfrm>
          <a:prstGeom prst="rect">
            <a:avLst/>
          </a:prstGeom>
        </p:spPr>
      </p:pic>
      <p:pic>
        <p:nvPicPr>
          <p:cNvPr id="18" name="Рисунок 18">
            <a:extLst>
              <a:ext uri="{FF2B5EF4-FFF2-40B4-BE49-F238E27FC236}">
                <a16:creationId xmlns:a16="http://schemas.microsoft.com/office/drawing/2014/main" id="{905CF336-80F6-4003-9F58-71182470F6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7689" y="1711305"/>
            <a:ext cx="2918749" cy="245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4853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C6CD557-4B31-4DEC-99FE-A221134CB5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466" y="152923"/>
            <a:ext cx="10515600" cy="1325563"/>
          </a:xfrm>
        </p:spPr>
        <p:txBody>
          <a:bodyPr>
            <a:normAutofit/>
          </a:bodyPr>
          <a:lstStyle/>
          <a:p>
            <a:r>
              <a:rPr lang="ru-RU" sz="4000" dirty="0">
                <a:cs typeface="Calibri Light"/>
              </a:rPr>
              <a:t>Определение ширины зеркала</a:t>
            </a:r>
            <a:br>
              <a:rPr lang="ru-RU" sz="4000" dirty="0">
                <a:cs typeface="Calibri Light"/>
              </a:rPr>
            </a:br>
            <a:r>
              <a:rPr lang="ru-RU" sz="2800" dirty="0">
                <a:cs typeface="Calibri Light"/>
              </a:rPr>
              <a:t>Экспериментальная установка </a:t>
            </a:r>
            <a:endParaRPr lang="ru-RU" sz="4000" dirty="0">
              <a:cs typeface="Calibri Light"/>
            </a:endParaRPr>
          </a:p>
        </p:txBody>
      </p:sp>
      <p:pic>
        <p:nvPicPr>
          <p:cNvPr id="3" name="Рисунок 3" descr="Изображение выглядит как внутренний, стол, кухня, холодильник&#10;&#10;Описание создано с очень высокой степенью достоверности">
            <a:extLst>
              <a:ext uri="{FF2B5EF4-FFF2-40B4-BE49-F238E27FC236}">
                <a16:creationId xmlns:a16="http://schemas.microsoft.com/office/drawing/2014/main" id="{6931BE04-1552-4CC4-B78A-3FE2421657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793" y="1524541"/>
            <a:ext cx="4865224" cy="5082132"/>
          </a:xfrm>
          <a:prstGeom prst="rect">
            <a:avLst/>
          </a:prstGeom>
        </p:spPr>
      </p:pic>
      <p:pic>
        <p:nvPicPr>
          <p:cNvPr id="4" name="Рисунок 4" descr="Изображение выглядит как объект, легкий&#10;&#10;Описание создано с очень высокой степенью достоверности">
            <a:extLst>
              <a:ext uri="{FF2B5EF4-FFF2-40B4-BE49-F238E27FC236}">
                <a16:creationId xmlns:a16="http://schemas.microsoft.com/office/drawing/2014/main" id="{8B2DEB5A-4769-4A09-87C4-81B03BA8E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1159" y="1478666"/>
            <a:ext cx="2743200" cy="2743200"/>
          </a:xfrm>
          <a:prstGeom prst="rect">
            <a:avLst/>
          </a:prstGeom>
        </p:spPr>
      </p:pic>
      <p:pic>
        <p:nvPicPr>
          <p:cNvPr id="5" name="Рисунок 5" descr="Изображение выглядит как фотография, вода, воздух, лодка&#10;&#10;Описание создано с очень высокой степенью достоверности">
            <a:extLst>
              <a:ext uri="{FF2B5EF4-FFF2-40B4-BE49-F238E27FC236}">
                <a16:creationId xmlns:a16="http://schemas.microsoft.com/office/drawing/2014/main" id="{41D87DED-91AB-426E-A69C-496F2038EF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4418" y="1481039"/>
            <a:ext cx="3563071" cy="475719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F225FB6-3094-498B-84EB-CAB5F30FCB6F}"/>
              </a:ext>
            </a:extLst>
          </p:cNvPr>
          <p:cNvSpPr txBox="1"/>
          <p:nvPr/>
        </p:nvSpPr>
        <p:spPr>
          <a:xfrm>
            <a:off x="6499185" y="4888374"/>
            <a:ext cx="2743199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1600" dirty="0"/>
              <a:t>L = 195 ± 1 см</a:t>
            </a:r>
            <a:endParaRPr lang="ru-RU" sz="1600" dirty="0">
              <a:cs typeface="Calibri"/>
            </a:endParaRPr>
          </a:p>
          <a:p>
            <a:r>
              <a:rPr lang="ru-RU" sz="1600" dirty="0" err="1">
                <a:cs typeface="Calibri"/>
              </a:rPr>
              <a:t>Δx</a:t>
            </a:r>
            <a:r>
              <a:rPr lang="ru-RU" sz="1600" dirty="0">
                <a:cs typeface="Calibri"/>
              </a:rPr>
              <a:t> = 6.7 ± 0.1 см</a:t>
            </a:r>
          </a:p>
          <a:p>
            <a:r>
              <a:rPr lang="ru-RU" sz="1600" dirty="0" err="1">
                <a:cs typeface="Calibri"/>
              </a:rPr>
              <a:t>Δy</a:t>
            </a:r>
            <a:r>
              <a:rPr lang="ru-RU" sz="1600" dirty="0">
                <a:cs typeface="Calibri"/>
              </a:rPr>
              <a:t> = 4.0 ± 0.1 см</a:t>
            </a:r>
          </a:p>
          <a:p>
            <a:r>
              <a:rPr lang="ru-RU" sz="1600" dirty="0" err="1">
                <a:cs typeface="Calibri"/>
              </a:rPr>
              <a:t>Δh</a:t>
            </a:r>
            <a:r>
              <a:rPr lang="ru-RU" sz="1600" dirty="0">
                <a:cs typeface="Calibri"/>
              </a:rPr>
              <a:t> = 0.5 ± 0.1 см</a:t>
            </a:r>
          </a:p>
        </p:txBody>
      </p:sp>
    </p:spTree>
    <p:extLst>
      <p:ext uri="{BB962C8B-B14F-4D97-AF65-F5344CB8AC3E}">
        <p14:creationId xmlns:p14="http://schemas.microsoft.com/office/powerpoint/2010/main" val="30810138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6E3C615-E0AC-40B8-BA84-142F4C9CD5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3846" y="-155736"/>
            <a:ext cx="10515600" cy="1325563"/>
          </a:xfrm>
        </p:spPr>
        <p:txBody>
          <a:bodyPr>
            <a:normAutofit/>
          </a:bodyPr>
          <a:lstStyle/>
          <a:p>
            <a:r>
              <a:rPr lang="ru-RU" sz="3600" dirty="0">
                <a:cs typeface="Calibri Light"/>
              </a:rPr>
              <a:t>Непосредственные измерения</a:t>
            </a:r>
          </a:p>
        </p:txBody>
      </p:sp>
      <p:pic>
        <p:nvPicPr>
          <p:cNvPr id="3" name="Рисунок 3" descr="Изображение выглядит как легкий, темный, ночь, движение&#10;&#10;Описание создано с очень высокой степенью достоверности">
            <a:extLst>
              <a:ext uri="{FF2B5EF4-FFF2-40B4-BE49-F238E27FC236}">
                <a16:creationId xmlns:a16="http://schemas.microsoft.com/office/drawing/2014/main" id="{ABC0017E-E46E-4E82-9D11-0BE0E01E7C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0477" y="894143"/>
            <a:ext cx="5434311" cy="5600216"/>
          </a:xfrm>
          <a:prstGeom prst="rect">
            <a:avLst/>
          </a:prstGeom>
        </p:spPr>
      </p:pic>
      <p:pic>
        <p:nvPicPr>
          <p:cNvPr id="4" name="Рисунок 4" descr="Изображение выглядит как внешний, движение, остановка, легкий&#10;&#10;Описание создано с очень высокой степенью достоверности">
            <a:extLst>
              <a:ext uri="{FF2B5EF4-FFF2-40B4-BE49-F238E27FC236}">
                <a16:creationId xmlns:a16="http://schemas.microsoft.com/office/drawing/2014/main" id="{C4E00332-5D03-4197-80E9-2D440BAF2D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079" y="767752"/>
            <a:ext cx="3022921" cy="4024132"/>
          </a:xfrm>
          <a:prstGeom prst="rect">
            <a:avLst/>
          </a:prstGeom>
        </p:spPr>
      </p:pic>
      <p:pic>
        <p:nvPicPr>
          <p:cNvPr id="5" name="Рисунок 5" descr="Изображение выглядит как темный, легкий, освещенный, ночь&#10;&#10;Описание создано с очень высокой степенью достоверности">
            <a:extLst>
              <a:ext uri="{FF2B5EF4-FFF2-40B4-BE49-F238E27FC236}">
                <a16:creationId xmlns:a16="http://schemas.microsoft.com/office/drawing/2014/main" id="{47E33F4A-46C7-4A2D-85DD-BE8A26C90B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725" y="2465028"/>
            <a:ext cx="3022921" cy="4024131"/>
          </a:xfrm>
          <a:prstGeom prst="rect">
            <a:avLst/>
          </a:prstGeom>
        </p:spPr>
      </p:pic>
      <p:pic>
        <p:nvPicPr>
          <p:cNvPr id="6" name="Рисунок 6" descr="Изображение выглядит как легкий, темный, освещенный, ночь&#10;&#10;Описание создано с очень высокой степенью достоверности">
            <a:extLst>
              <a:ext uri="{FF2B5EF4-FFF2-40B4-BE49-F238E27FC236}">
                <a16:creationId xmlns:a16="http://schemas.microsoft.com/office/drawing/2014/main" id="{DF4E106B-3AFD-4B5E-99AA-E6398C6AE75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-320" b="43391"/>
          <a:stretch/>
        </p:blipFill>
        <p:spPr>
          <a:xfrm>
            <a:off x="300906" y="4250366"/>
            <a:ext cx="3032579" cy="2190637"/>
          </a:xfrm>
          <a:prstGeom prst="rect">
            <a:avLst/>
          </a:prstGeom>
        </p:spPr>
      </p:pic>
      <p:pic>
        <p:nvPicPr>
          <p:cNvPr id="7" name="Рисунок 7" descr="Изображение выглядит как легкий, внешний, темный, движение&#10;&#10;Описание создано с очень высокой степенью достоверности">
            <a:extLst>
              <a:ext uri="{FF2B5EF4-FFF2-40B4-BE49-F238E27FC236}">
                <a16:creationId xmlns:a16="http://schemas.microsoft.com/office/drawing/2014/main" id="{68B4B084-CF77-4947-AEB0-8A0E1991AF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37063" y="765039"/>
            <a:ext cx="2926465" cy="3898739"/>
          </a:xfrm>
          <a:prstGeom prst="rect">
            <a:avLst/>
          </a:prstGeom>
        </p:spPr>
      </p:pic>
      <p:pic>
        <p:nvPicPr>
          <p:cNvPr id="8" name="Рисунок 8" descr="Изображение выглядит как легкий, темный, монитор, сидит&#10;&#10;Описание создано с очень высокой степенью достоверности">
            <a:extLst>
              <a:ext uri="{FF2B5EF4-FFF2-40B4-BE49-F238E27FC236}">
                <a16:creationId xmlns:a16="http://schemas.microsoft.com/office/drawing/2014/main" id="{093B6EDC-B09F-4B31-A15E-8C169D366F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37063" y="2383675"/>
            <a:ext cx="2926465" cy="3908384"/>
          </a:xfrm>
          <a:prstGeom prst="rect">
            <a:avLst/>
          </a:prstGeom>
        </p:spPr>
      </p:pic>
      <p:pic>
        <p:nvPicPr>
          <p:cNvPr id="9" name="Рисунок 9" descr="Изображение выглядит как сцена, платформа, темный, легкий&#10;&#10;Описание создано с очень высокой степенью достоверности">
            <a:extLst>
              <a:ext uri="{FF2B5EF4-FFF2-40B4-BE49-F238E27FC236}">
                <a16:creationId xmlns:a16="http://schemas.microsoft.com/office/drawing/2014/main" id="{2F251339-442E-4668-A236-F85120E718D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-331" b="42031"/>
          <a:stretch/>
        </p:blipFill>
        <p:spPr>
          <a:xfrm>
            <a:off x="9037063" y="4222702"/>
            <a:ext cx="2926458" cy="226566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D08DB72-B813-440D-AF75-9E76767FE4D7}"/>
              </a:ext>
            </a:extLst>
          </p:cNvPr>
          <p:cNvSpPr txBox="1"/>
          <p:nvPr/>
        </p:nvSpPr>
        <p:spPr>
          <a:xfrm>
            <a:off x="9585767" y="123462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ru-RU" dirty="0">
              <a:solidFill>
                <a:srgbClr val="FFFF00"/>
              </a:solidFill>
              <a:cs typeface="Calibri"/>
            </a:endParaRPr>
          </a:p>
        </p:txBody>
      </p:sp>
      <p:pic>
        <p:nvPicPr>
          <p:cNvPr id="12" name="Рисунок 12" descr="Изображение выглядит как легкий, темный, ночь, освещенный&#10;&#10;Описание создано с очень высокой степенью достоверности">
            <a:extLst>
              <a:ext uri="{FF2B5EF4-FFF2-40B4-BE49-F238E27FC236}">
                <a16:creationId xmlns:a16="http://schemas.microsoft.com/office/drawing/2014/main" id="{49AEA50B-CAD6-4898-9FA7-DD3B3EDECAB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70476" y="894591"/>
            <a:ext cx="5434313" cy="447079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E647E68-7363-4737-B40B-744048752026}"/>
              </a:ext>
            </a:extLst>
          </p:cNvPr>
          <p:cNvSpPr txBox="1"/>
          <p:nvPr/>
        </p:nvSpPr>
        <p:spPr>
          <a:xfrm>
            <a:off x="6576349" y="4714753"/>
            <a:ext cx="274319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>
                <a:solidFill>
                  <a:srgbClr val="FFFF00"/>
                </a:solidFill>
                <a:ea typeface="+mn-lt"/>
                <a:cs typeface="+mn-lt"/>
              </a:rPr>
              <a:t>L = 15.9 см</a:t>
            </a:r>
            <a:endParaRPr lang="ru-RU">
              <a:ea typeface="+mn-lt"/>
              <a:cs typeface="+mn-lt"/>
            </a:endParaRPr>
          </a:p>
          <a:p>
            <a:pPr algn="l"/>
            <a:endParaRPr lang="ru-RU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398675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45D770-3BBC-4361-9BEE-9FED01C6F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2808" y="-1406"/>
            <a:ext cx="10515600" cy="1325563"/>
          </a:xfrm>
        </p:spPr>
        <p:txBody>
          <a:bodyPr>
            <a:normAutofit/>
          </a:bodyPr>
          <a:lstStyle/>
          <a:p>
            <a:r>
              <a:rPr lang="ru-RU" sz="4000">
                <a:cs typeface="Calibri Light"/>
              </a:rPr>
              <a:t>Обработка результатов</a:t>
            </a:r>
          </a:p>
        </p:txBody>
      </p:sp>
      <p:pic>
        <p:nvPicPr>
          <p:cNvPr id="3" name="Рисунок 3" descr="Изображение выглядит как карта, текст, стол, мужчина&#10;&#10;Описание создано с очень высокой степенью достоверности">
            <a:extLst>
              <a:ext uri="{FF2B5EF4-FFF2-40B4-BE49-F238E27FC236}">
                <a16:creationId xmlns:a16="http://schemas.microsoft.com/office/drawing/2014/main" id="{BF48C3DD-679C-4FD2-82BB-A18885AD0F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842" y="1386560"/>
            <a:ext cx="6350642" cy="5213409"/>
          </a:xfrm>
          <a:prstGeom prst="rect">
            <a:avLst/>
          </a:prstGeom>
        </p:spPr>
      </p:pic>
      <p:pic>
        <p:nvPicPr>
          <p:cNvPr id="4" name="Рисунок 4">
            <a:extLst>
              <a:ext uri="{FF2B5EF4-FFF2-40B4-BE49-F238E27FC236}">
                <a16:creationId xmlns:a16="http://schemas.microsoft.com/office/drawing/2014/main" id="{09542A58-0A1C-459E-84DD-0690AC84E4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5502" y="1861113"/>
            <a:ext cx="2238133" cy="102339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C829EFF-FDE5-4344-B9DF-F1B5EDFA99A6}"/>
              </a:ext>
            </a:extLst>
          </p:cNvPr>
          <p:cNvSpPr txBox="1"/>
          <p:nvPr/>
        </p:nvSpPr>
        <p:spPr>
          <a:xfrm>
            <a:off x="8177514" y="1531715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/>
              <a:t>Приближенная формула:</a:t>
            </a:r>
            <a:endParaRPr lang="ru-RU">
              <a:cs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54BF9B-5437-44D3-8834-28257D19C042}"/>
              </a:ext>
            </a:extLst>
          </p:cNvPr>
          <p:cNvSpPr txBox="1"/>
          <p:nvPr/>
        </p:nvSpPr>
        <p:spPr>
          <a:xfrm>
            <a:off x="8175705" y="3285401"/>
            <a:ext cx="2743199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/>
              <a:t>Толщина зеркала:</a:t>
            </a:r>
          </a:p>
          <a:p>
            <a:r>
              <a:rPr lang="ru-RU">
                <a:cs typeface="Calibri"/>
              </a:rPr>
              <a:t>\t = 4.1 ± 0.3 мм</a:t>
            </a:r>
            <a:endParaRPr lang="ru-RU" dirty="0">
              <a:cs typeface="Calibri"/>
            </a:endParaRPr>
          </a:p>
        </p:txBody>
      </p:sp>
      <p:pic>
        <p:nvPicPr>
          <p:cNvPr id="7" name="Рисунок 7" descr="Изображение выглядит как нож&#10;&#10;Описание создано с очень высокой степенью достоверности">
            <a:extLst>
              <a:ext uri="{FF2B5EF4-FFF2-40B4-BE49-F238E27FC236}">
                <a16:creationId xmlns:a16="http://schemas.microsoft.com/office/drawing/2014/main" id="{4C366EE7-B3BD-42B9-AC11-695D6CB9F9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8525" y="1899574"/>
            <a:ext cx="1933936" cy="112973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6B5140F-7092-46FD-8890-B6C93E11A044}"/>
              </a:ext>
            </a:extLst>
          </p:cNvPr>
          <p:cNvSpPr txBox="1"/>
          <p:nvPr/>
        </p:nvSpPr>
        <p:spPr>
          <a:xfrm>
            <a:off x="8177515" y="4299994"/>
            <a:ext cx="2743199" cy="369332"/>
          </a:xfrm>
          <a:prstGeom prst="rect">
            <a:avLst/>
          </a:prstGeom>
          <a:solidFill>
            <a:srgbClr val="FC6868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>
                <a:cs typeface="Calibri"/>
              </a:rPr>
              <a:t>\t = 4.0 ± 0.3 мм</a:t>
            </a:r>
            <a:endParaRPr lang="ru-RU" dirty="0">
              <a:cs typeface="Calibri"/>
            </a:endParaRPr>
          </a:p>
        </p:txBody>
      </p:sp>
      <p:pic>
        <p:nvPicPr>
          <p:cNvPr id="10" name="Рисунок 10" descr="Изображение выглядит как карта, текст, внутренний, воздушный змей&#10;&#10;Описание создано с очень высокой степенью достоверности">
            <a:extLst>
              <a:ext uri="{FF2B5EF4-FFF2-40B4-BE49-F238E27FC236}">
                <a16:creationId xmlns:a16="http://schemas.microsoft.com/office/drawing/2014/main" id="{4C5594E1-36E2-44BA-968C-B7A0363383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2830" y="928511"/>
            <a:ext cx="6948667" cy="574368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0BEE2D8-D3FE-4C82-B18D-5CFD3B9C46AC}"/>
              </a:ext>
            </a:extLst>
          </p:cNvPr>
          <p:cNvSpPr txBox="1"/>
          <p:nvPr/>
        </p:nvSpPr>
        <p:spPr>
          <a:xfrm>
            <a:off x="8175706" y="3931654"/>
            <a:ext cx="2743199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>
                <a:cs typeface="Calibri"/>
              </a:rPr>
              <a:t>\t = 4.2 ± 0.3 мм</a:t>
            </a:r>
            <a:endParaRPr lang="ru-RU" dirty="0">
              <a:cs typeface="Calibri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0AE0D04-FECA-4B4E-B877-60BDC03077BA}"/>
              </a:ext>
            </a:extLst>
          </p:cNvPr>
          <p:cNvSpPr txBox="1"/>
          <p:nvPr/>
        </p:nvSpPr>
        <p:spPr>
          <a:xfrm>
            <a:off x="8144960" y="5193415"/>
            <a:ext cx="2743199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ru-RU" sz="1600" dirty="0"/>
              <a:t>Это очень распространенная </a:t>
            </a:r>
            <a:r>
              <a:rPr lang="ru-RU" sz="1600"/>
              <a:t>толщина зеркала.</a:t>
            </a:r>
          </a:p>
        </p:txBody>
      </p:sp>
    </p:spTree>
    <p:extLst>
      <p:ext uri="{BB962C8B-B14F-4D97-AF65-F5344CB8AC3E}">
        <p14:creationId xmlns:p14="http://schemas.microsoft.com/office/powerpoint/2010/main" val="17437916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Рисунок 3" descr="Изображение выглядит как внутренний, сидит, передний, стекло&#10;&#10;Описание создано с очень высокой степенью достоверности">
            <a:extLst>
              <a:ext uri="{FF2B5EF4-FFF2-40B4-BE49-F238E27FC236}">
                <a16:creationId xmlns:a16="http://schemas.microsoft.com/office/drawing/2014/main" id="{66F528DD-5973-47BB-874B-ECDB94D53A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6307" r="9090" b="7234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DC0A9AF-D711-43B0-B636-08EE7545E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700"/>
              <a:t>У меня так же есть фото для свечи, но я не совсем понимаю, что с этим делать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997155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3A00A6-6DB4-406D-A88B-33CD70B09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26073" y="4512720"/>
            <a:ext cx="10515600" cy="1325563"/>
          </a:xfrm>
        </p:spPr>
        <p:txBody>
          <a:bodyPr/>
          <a:lstStyle/>
          <a:p>
            <a:endParaRPr lang="ru-RU"/>
          </a:p>
        </p:txBody>
      </p:sp>
      <p:pic>
        <p:nvPicPr>
          <p:cNvPr id="3" name="Рисунок 3" descr="Изображение выглядит как внутренний, сидит, передний, стекло&#10;&#10;Описание создано с очень высокой степенью достоверности">
            <a:extLst>
              <a:ext uri="{FF2B5EF4-FFF2-40B4-BE49-F238E27FC236}">
                <a16:creationId xmlns:a16="http://schemas.microsoft.com/office/drawing/2014/main" id="{C03D1E1A-5702-492E-A617-3CAABC2D29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818" y="-3533"/>
            <a:ext cx="5347503" cy="6797547"/>
          </a:xfrm>
          <a:prstGeom prst="rect">
            <a:avLst/>
          </a:prstGeom>
        </p:spPr>
      </p:pic>
      <p:pic>
        <p:nvPicPr>
          <p:cNvPr id="4" name="Рисунок 4" descr="Изображение выглядит как внутренний, стол, сидит, комната&#10;&#10;Описание создано с очень высокой степенью достоверности">
            <a:extLst>
              <a:ext uri="{FF2B5EF4-FFF2-40B4-BE49-F238E27FC236}">
                <a16:creationId xmlns:a16="http://schemas.microsoft.com/office/drawing/2014/main" id="{D2FCB94E-3A6A-48C1-99A7-3BDBCF0989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1666" y="-2545"/>
            <a:ext cx="4672312" cy="6863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957555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Широкоэкранный</PresentationFormat>
  <Paragraphs>0</Paragraphs>
  <Slides>10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1" baseType="lpstr">
      <vt:lpstr>Тема Office</vt:lpstr>
      <vt:lpstr>Интерференция в рассеянном свете</vt:lpstr>
      <vt:lpstr>Краткая теория явления</vt:lpstr>
      <vt:lpstr>Демонстрация эффекта Экспериментальная установка</vt:lpstr>
      <vt:lpstr>Демонстрация эффекта</vt:lpstr>
      <vt:lpstr>Определение ширины зеркала Экспериментальная установка </vt:lpstr>
      <vt:lpstr>Непосредственные измерения</vt:lpstr>
      <vt:lpstr>Обработка результатов</vt:lpstr>
      <vt:lpstr>У меня так же есть фото для свечи, но я не совсем понимаю, что с этим делать</vt:lpstr>
      <vt:lpstr>Презентация PowerPoint</vt:lpstr>
      <vt:lpstr>Спасибо за внимание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/>
  <cp:lastModifiedBy/>
  <cp:revision>612</cp:revision>
  <dcterms:created xsi:type="dcterms:W3CDTF">2020-05-24T15:41:36Z</dcterms:created>
  <dcterms:modified xsi:type="dcterms:W3CDTF">2020-05-25T00:40:46Z</dcterms:modified>
</cp:coreProperties>
</file>